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Alata" charset="1" panose="00000500000000000000"/>
      <p:regular r:id="rId57"/>
    </p:embeddedFont>
    <p:embeddedFont>
      <p:font typeface="Glacial Indifference" charset="1" panose="00000000000000000000"/>
      <p:regular r:id="rId58"/>
    </p:embeddedFont>
    <p:embeddedFont>
      <p:font typeface="Open Sans Bold" charset="1" panose="020B0806030504020204"/>
      <p:regular r:id="rId59"/>
    </p:embeddedFont>
    <p:embeddedFont>
      <p:font typeface="Glacial Indifference Bold" charset="1" panose="00000800000000000000"/>
      <p:regular r:id="rId60"/>
    </p:embeddedFont>
    <p:embeddedFont>
      <p:font typeface="Open Sans" charset="1" panose="020B0606030504020204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jpe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49497">
            <a:off x="5885078" y="-5488808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6"/>
                </a:lnTo>
                <a:lnTo>
                  <a:pt x="0" y="10977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6337" y="0"/>
            <a:ext cx="6851663" cy="10287000"/>
          </a:xfrm>
          <a:custGeom>
            <a:avLst/>
            <a:gdLst/>
            <a:ahLst/>
            <a:cxnLst/>
            <a:rect r="r" b="b" t="t" l="l"/>
            <a:pathLst>
              <a:path h="10287000" w="6851663">
                <a:moveTo>
                  <a:pt x="0" y="0"/>
                </a:moveTo>
                <a:lnTo>
                  <a:pt x="6851663" y="0"/>
                </a:lnTo>
                <a:lnTo>
                  <a:pt x="6851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t="0" r="-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12077" y="278507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34941"/>
            <a:ext cx="1034655" cy="818472"/>
          </a:xfrm>
          <a:custGeom>
            <a:avLst/>
            <a:gdLst/>
            <a:ahLst/>
            <a:cxnLst/>
            <a:rect r="r" b="b" t="t" l="l"/>
            <a:pathLst>
              <a:path h="818472" w="1034655">
                <a:moveTo>
                  <a:pt x="0" y="0"/>
                </a:moveTo>
                <a:lnTo>
                  <a:pt x="1034655" y="0"/>
                </a:lnTo>
                <a:lnTo>
                  <a:pt x="1034655" y="818472"/>
                </a:lnTo>
                <a:lnTo>
                  <a:pt x="0" y="81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149705" y="3368058"/>
            <a:ext cx="47625" cy="3371726"/>
            <a:chOff x="0" y="0"/>
            <a:chExt cx="12543" cy="888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888027"/>
            </a:xfrm>
            <a:custGeom>
              <a:avLst/>
              <a:gdLst/>
              <a:ahLst/>
              <a:cxnLst/>
              <a:rect r="r" b="b" t="t" l="l"/>
              <a:pathLst>
                <a:path h="888027" w="12543">
                  <a:moveTo>
                    <a:pt x="0" y="0"/>
                  </a:moveTo>
                  <a:lnTo>
                    <a:pt x="12543" y="0"/>
                  </a:lnTo>
                  <a:lnTo>
                    <a:pt x="12543" y="888027"/>
                  </a:lnTo>
                  <a:lnTo>
                    <a:pt x="0" y="888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92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46027" y="4987246"/>
            <a:ext cx="5630033" cy="132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7"/>
              </a:lnSpc>
            </a:pPr>
            <a:r>
              <a:rPr lang="en-US" sz="3827" spc="41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TEAM:LOCALFOOD</a:t>
            </a:r>
          </a:p>
          <a:p>
            <a:pPr algn="l" marL="0" indent="0" lvl="0">
              <a:lnSpc>
                <a:spcPts val="5357"/>
              </a:lnSpc>
              <a:spcBef>
                <a:spcPct val="0"/>
              </a:spcBef>
            </a:pPr>
            <a:r>
              <a:rPr lang="en-US" sz="3827" spc="41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TB1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0364" y="1653731"/>
            <a:ext cx="2174166" cy="35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8"/>
              </a:lnSpc>
            </a:pPr>
            <a:r>
              <a:rPr lang="en-US" sz="2531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28296" y="542715"/>
            <a:ext cx="8431004" cy="3509620"/>
          </a:xfrm>
          <a:custGeom>
            <a:avLst/>
            <a:gdLst/>
            <a:ahLst/>
            <a:cxnLst/>
            <a:rect r="r" b="b" t="t" l="l"/>
            <a:pathLst>
              <a:path h="3509620" w="8431004">
                <a:moveTo>
                  <a:pt x="0" y="0"/>
                </a:moveTo>
                <a:lnTo>
                  <a:pt x="8431004" y="0"/>
                </a:lnTo>
                <a:lnTo>
                  <a:pt x="8431004" y="3509620"/>
                </a:lnTo>
                <a:lnTo>
                  <a:pt x="0" y="350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8296" y="4518737"/>
            <a:ext cx="8431004" cy="5316366"/>
          </a:xfrm>
          <a:custGeom>
            <a:avLst/>
            <a:gdLst/>
            <a:ahLst/>
            <a:cxnLst/>
            <a:rect r="r" b="b" t="t" l="l"/>
            <a:pathLst>
              <a:path h="5316366" w="8431004">
                <a:moveTo>
                  <a:pt x="0" y="0"/>
                </a:moveTo>
                <a:lnTo>
                  <a:pt x="8431004" y="0"/>
                </a:lnTo>
                <a:lnTo>
                  <a:pt x="8431004" y="5316366"/>
                </a:lnTo>
                <a:lnTo>
                  <a:pt x="0" y="531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3838" y="3789212"/>
            <a:ext cx="5953423" cy="93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0"/>
              </a:lnSpc>
              <a:spcBef>
                <a:spcPct val="0"/>
              </a:spcBef>
            </a:pPr>
            <a:r>
              <a:rPr lang="en-US" b="true" sz="555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Task Matrix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6713" y="2321019"/>
            <a:ext cx="7878134" cy="5644962"/>
          </a:xfrm>
          <a:custGeom>
            <a:avLst/>
            <a:gdLst/>
            <a:ahLst/>
            <a:cxnLst/>
            <a:rect r="r" b="b" t="t" l="l"/>
            <a:pathLst>
              <a:path h="5644962" w="7878134">
                <a:moveTo>
                  <a:pt x="0" y="0"/>
                </a:moveTo>
                <a:lnTo>
                  <a:pt x="7878134" y="0"/>
                </a:lnTo>
                <a:lnTo>
                  <a:pt x="7878134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032" y="4114769"/>
            <a:ext cx="7297264" cy="5699497"/>
          </a:xfrm>
          <a:custGeom>
            <a:avLst/>
            <a:gdLst/>
            <a:ahLst/>
            <a:cxnLst/>
            <a:rect r="r" b="b" t="t" l="l"/>
            <a:pathLst>
              <a:path h="5699497" w="7297264">
                <a:moveTo>
                  <a:pt x="0" y="0"/>
                </a:moveTo>
                <a:lnTo>
                  <a:pt x="7297264" y="0"/>
                </a:lnTo>
                <a:lnTo>
                  <a:pt x="7297264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2548" y="2723498"/>
            <a:ext cx="38984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Journey Map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4336" y="3128340"/>
            <a:ext cx="5115381" cy="6297748"/>
          </a:xfrm>
          <a:custGeom>
            <a:avLst/>
            <a:gdLst/>
            <a:ahLst/>
            <a:cxnLst/>
            <a:rect r="r" b="b" t="t" l="l"/>
            <a:pathLst>
              <a:path h="6297748" w="5115381">
                <a:moveTo>
                  <a:pt x="0" y="0"/>
                </a:moveTo>
                <a:lnTo>
                  <a:pt x="5115382" y="0"/>
                </a:lnTo>
                <a:lnTo>
                  <a:pt x="5115382" y="6297748"/>
                </a:lnTo>
                <a:lnTo>
                  <a:pt x="0" y="6297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7857" y="3126521"/>
            <a:ext cx="5101994" cy="6299568"/>
          </a:xfrm>
          <a:custGeom>
            <a:avLst/>
            <a:gdLst/>
            <a:ahLst/>
            <a:cxnLst/>
            <a:rect r="r" b="b" t="t" l="l"/>
            <a:pathLst>
              <a:path h="6299568" w="5101994">
                <a:moveTo>
                  <a:pt x="0" y="0"/>
                </a:moveTo>
                <a:lnTo>
                  <a:pt x="5101994" y="0"/>
                </a:lnTo>
                <a:lnTo>
                  <a:pt x="5101994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37211" y="1972670"/>
            <a:ext cx="6437260" cy="161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24"/>
              </a:lnSpc>
              <a:spcBef>
                <a:spcPct val="0"/>
              </a:spcBef>
            </a:pPr>
            <a:r>
              <a:rPr lang="en-US" sz="46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</a:t>
            </a:r>
            <a:r>
              <a:rPr lang="en-US" sz="466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466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thy</a:t>
            </a:r>
            <a:r>
              <a:rPr lang="en-US" sz="466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466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Mappi</a:t>
            </a:r>
            <a:r>
              <a:rPr lang="en-US" sz="466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466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b="true" sz="46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algn="ctr" marL="0" indent="0" lvl="0">
              <a:lnSpc>
                <a:spcPts val="65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715" y="3565684"/>
            <a:ext cx="8116075" cy="5143563"/>
          </a:xfrm>
          <a:custGeom>
            <a:avLst/>
            <a:gdLst/>
            <a:ahLst/>
            <a:cxnLst/>
            <a:rect r="r" b="b" t="t" l="l"/>
            <a:pathLst>
              <a:path h="5143563" w="8116075">
                <a:moveTo>
                  <a:pt x="0" y="0"/>
                </a:moveTo>
                <a:lnTo>
                  <a:pt x="8116075" y="0"/>
                </a:lnTo>
                <a:lnTo>
                  <a:pt x="8116075" y="5143562"/>
                </a:lnTo>
                <a:lnTo>
                  <a:pt x="0" y="514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453979"/>
            <a:ext cx="8468596" cy="5366972"/>
          </a:xfrm>
          <a:custGeom>
            <a:avLst/>
            <a:gdLst/>
            <a:ahLst/>
            <a:cxnLst/>
            <a:rect r="r" b="b" t="t" l="l"/>
            <a:pathLst>
              <a:path h="5366972" w="8468596">
                <a:moveTo>
                  <a:pt x="0" y="0"/>
                </a:moveTo>
                <a:lnTo>
                  <a:pt x="8468596" y="0"/>
                </a:lnTo>
                <a:lnTo>
                  <a:pt x="8468596" y="5366972"/>
                </a:lnTo>
                <a:lnTo>
                  <a:pt x="0" y="536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8498" y="2049939"/>
            <a:ext cx="71328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As-is Scenario Mapping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2629975"/>
            <a:ext cx="11068259" cy="5027050"/>
            <a:chOff x="0" y="0"/>
            <a:chExt cx="2915097" cy="1323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1323997"/>
            </a:xfrm>
            <a:custGeom>
              <a:avLst/>
              <a:gdLst/>
              <a:ahLst/>
              <a:cxnLst/>
              <a:rect r="r" b="b" t="t" l="l"/>
              <a:pathLst>
                <a:path h="1323997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1323997"/>
                  </a:lnTo>
                  <a:lnTo>
                    <a:pt x="0" y="132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148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53745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</a:t>
            </a:r>
            <a:r>
              <a:rPr lang="en-US" sz="7815" spc="508" strike="noStrike" u="non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PITULO 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93815" y="2798015"/>
            <a:ext cx="6100371" cy="6700256"/>
          </a:xfrm>
          <a:custGeom>
            <a:avLst/>
            <a:gdLst/>
            <a:ahLst/>
            <a:cxnLst/>
            <a:rect r="r" b="b" t="t" l="l"/>
            <a:pathLst>
              <a:path h="6700256" w="6100371">
                <a:moveTo>
                  <a:pt x="0" y="0"/>
                </a:moveTo>
                <a:lnTo>
                  <a:pt x="6100370" y="0"/>
                </a:lnTo>
                <a:lnTo>
                  <a:pt x="6100370" y="6700256"/>
                </a:lnTo>
                <a:lnTo>
                  <a:pt x="0" y="670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524" y="128035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3815" y="1618814"/>
            <a:ext cx="6081252" cy="9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7"/>
              </a:lnSpc>
              <a:spcBef>
                <a:spcPct val="0"/>
              </a:spcBef>
            </a:pPr>
            <a:r>
              <a:rPr lang="en-US" sz="5598" spc="363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Impact Mapping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2629975"/>
            <a:ext cx="11068259" cy="5027050"/>
            <a:chOff x="0" y="0"/>
            <a:chExt cx="2915097" cy="1323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1323997"/>
            </a:xfrm>
            <a:custGeom>
              <a:avLst/>
              <a:gdLst/>
              <a:ahLst/>
              <a:cxnLst/>
              <a:rect r="r" b="b" t="t" l="l"/>
              <a:pathLst>
                <a:path h="1323997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1323997"/>
                  </a:lnTo>
                  <a:lnTo>
                    <a:pt x="0" y="132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148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53745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</a:t>
            </a:r>
            <a:r>
              <a:rPr lang="en-US" sz="7815" spc="508" strike="noStrike" u="non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PITULO 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276" y="4995510"/>
            <a:ext cx="4887545" cy="5035112"/>
          </a:xfrm>
          <a:custGeom>
            <a:avLst/>
            <a:gdLst/>
            <a:ahLst/>
            <a:cxnLst/>
            <a:rect r="r" b="b" t="t" l="l"/>
            <a:pathLst>
              <a:path h="5035112" w="4887545">
                <a:moveTo>
                  <a:pt x="0" y="0"/>
                </a:moveTo>
                <a:lnTo>
                  <a:pt x="4887545" y="0"/>
                </a:lnTo>
                <a:lnTo>
                  <a:pt x="4887545" y="5035112"/>
                </a:lnTo>
                <a:lnTo>
                  <a:pt x="0" y="5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5" r="0" b="-20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1984" y="1090187"/>
            <a:ext cx="435506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Style Guidelines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7995" y="1693437"/>
            <a:ext cx="1623060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Nombre: LocalFood → Local = proximidad / Food = experiencia social.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Logo: Representa unión, accesibilidad y confianza.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Idioma (inglés): sencillo, universal y escalable.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2227" y="3870838"/>
            <a:ext cx="4112095" cy="6172001"/>
          </a:xfrm>
          <a:custGeom>
            <a:avLst/>
            <a:gdLst/>
            <a:ahLst/>
            <a:cxnLst/>
            <a:rect r="r" b="b" t="t" l="l"/>
            <a:pathLst>
              <a:path h="6172001" w="4112095">
                <a:moveTo>
                  <a:pt x="0" y="0"/>
                </a:moveTo>
                <a:lnTo>
                  <a:pt x="4112095" y="0"/>
                </a:lnTo>
                <a:lnTo>
                  <a:pt x="4112095" y="6172000"/>
                </a:lnTo>
                <a:lnTo>
                  <a:pt x="0" y="617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72359"/>
            <a:ext cx="1623060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Nunito (Bold/SemiBold): títulos, botones → cercano y fresco.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Lato (Regular/Italic): texto base y enlaces → limpio y moderno.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Jerarquía visual clara: Headings → Body → Botones → Links.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5986" y="5680306"/>
            <a:ext cx="6780938" cy="4280467"/>
          </a:xfrm>
          <a:custGeom>
            <a:avLst/>
            <a:gdLst/>
            <a:ahLst/>
            <a:cxnLst/>
            <a:rect r="r" b="b" t="t" l="l"/>
            <a:pathLst>
              <a:path h="4280467" w="6780938">
                <a:moveTo>
                  <a:pt x="0" y="0"/>
                </a:moveTo>
                <a:lnTo>
                  <a:pt x="6780938" y="0"/>
                </a:lnTo>
                <a:lnTo>
                  <a:pt x="6780938" y="4280467"/>
                </a:lnTo>
                <a:lnTo>
                  <a:pt x="0" y="4280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4466" y="571983"/>
            <a:ext cx="4940343" cy="5699497"/>
          </a:xfrm>
          <a:custGeom>
            <a:avLst/>
            <a:gdLst/>
            <a:ahLst/>
            <a:cxnLst/>
            <a:rect r="r" b="b" t="t" l="l"/>
            <a:pathLst>
              <a:path h="5699497" w="4940343">
                <a:moveTo>
                  <a:pt x="0" y="0"/>
                </a:moveTo>
                <a:lnTo>
                  <a:pt x="4940344" y="0"/>
                </a:lnTo>
                <a:lnTo>
                  <a:pt x="4940344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08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37863" y="6634944"/>
            <a:ext cx="4621437" cy="3325829"/>
          </a:xfrm>
          <a:custGeom>
            <a:avLst/>
            <a:gdLst/>
            <a:ahLst/>
            <a:cxnLst/>
            <a:rect r="r" b="b" t="t" l="l"/>
            <a:pathLst>
              <a:path h="3325829" w="4621437">
                <a:moveTo>
                  <a:pt x="0" y="0"/>
                </a:moveTo>
                <a:lnTo>
                  <a:pt x="4621437" y="0"/>
                </a:lnTo>
                <a:lnTo>
                  <a:pt x="4621437" y="3325829"/>
                </a:lnTo>
                <a:lnTo>
                  <a:pt x="0" y="3325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611" t="-24849" r="-3858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868" y="234950"/>
            <a:ext cx="12330623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Primario: Verde Lima (#4FFF49) → frescura, dinamismo.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Secundarios: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Naranja/Beige (#FFB983) → calidez.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Morado (#F828FF) → energía.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Azul (#5B58FE) → confianza.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Base: Blanco (#FFFFFF), Negro (#000000).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2629975"/>
            <a:ext cx="11068259" cy="5027050"/>
            <a:chOff x="0" y="0"/>
            <a:chExt cx="2915097" cy="1323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1323997"/>
            </a:xfrm>
            <a:custGeom>
              <a:avLst/>
              <a:gdLst/>
              <a:ahLst/>
              <a:cxnLst/>
              <a:rect r="r" b="b" t="t" l="l"/>
              <a:pathLst>
                <a:path h="1323997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1323997"/>
                  </a:lnTo>
                  <a:lnTo>
                    <a:pt x="0" y="132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148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53745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</a:t>
            </a:r>
            <a:r>
              <a:rPr lang="en-US" sz="7815" spc="508" strike="noStrike" u="non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PITULO 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606" y="524335"/>
            <a:ext cx="8674488" cy="4619165"/>
          </a:xfrm>
          <a:custGeom>
            <a:avLst/>
            <a:gdLst/>
            <a:ahLst/>
            <a:cxnLst/>
            <a:rect r="r" b="b" t="t" l="l"/>
            <a:pathLst>
              <a:path h="4619165" w="8674488">
                <a:moveTo>
                  <a:pt x="0" y="0"/>
                </a:moveTo>
                <a:lnTo>
                  <a:pt x="8674488" y="0"/>
                </a:lnTo>
                <a:lnTo>
                  <a:pt x="8674488" y="4619165"/>
                </a:lnTo>
                <a:lnTo>
                  <a:pt x="0" y="461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1955" y="5343406"/>
            <a:ext cx="8444405" cy="4676089"/>
          </a:xfrm>
          <a:custGeom>
            <a:avLst/>
            <a:gdLst/>
            <a:ahLst/>
            <a:cxnLst/>
            <a:rect r="r" b="b" t="t" l="l"/>
            <a:pathLst>
              <a:path h="4676089" w="8444405">
                <a:moveTo>
                  <a:pt x="0" y="0"/>
                </a:moveTo>
                <a:lnTo>
                  <a:pt x="8444405" y="0"/>
                </a:lnTo>
                <a:lnTo>
                  <a:pt x="8444405" y="4676090"/>
                </a:lnTo>
                <a:lnTo>
                  <a:pt x="0" y="4676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9526" y="3718428"/>
            <a:ext cx="8067775" cy="5539872"/>
          </a:xfrm>
          <a:custGeom>
            <a:avLst/>
            <a:gdLst/>
            <a:ahLst/>
            <a:cxnLst/>
            <a:rect r="r" b="b" t="t" l="l"/>
            <a:pathLst>
              <a:path h="5539872" w="8067775">
                <a:moveTo>
                  <a:pt x="0" y="0"/>
                </a:moveTo>
                <a:lnTo>
                  <a:pt x="8067775" y="0"/>
                </a:lnTo>
                <a:lnTo>
                  <a:pt x="8067775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640" y="441683"/>
            <a:ext cx="9706065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Diseño responsivo: adaptable a PC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Patrón Z: logo → navegación → contenido → CTA final.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Colores: Verde para acciones clave, secundarios para contraste.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Espaciado: limpio, ordenado, con efectos hover intuitivos.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001" y="536575"/>
            <a:ext cx="12816940" cy="913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🔹 4.2.1 Organization Systems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Landing Page: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Inicio → propuesta de valor + CTA.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Acerca de Nosotros → misión, visión y valores.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Marcas Registradas → alianzas estratégicas.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Países Hábiles → presencia y expansión.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Aplicación Web: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Inicio → accesos rápidos.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Colegas → gestión de contactos (usuario, código, QR).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Restaurantes → sugerencias según cercanía.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Calculadora → punto medio óptimo.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97287" y="8302615"/>
            <a:ext cx="1439622" cy="1439622"/>
          </a:xfrm>
          <a:custGeom>
            <a:avLst/>
            <a:gdLst/>
            <a:ahLst/>
            <a:cxnLst/>
            <a:rect r="r" b="b" t="t" l="l"/>
            <a:pathLst>
              <a:path h="1439622" w="1439622">
                <a:moveTo>
                  <a:pt x="0" y="0"/>
                </a:moveTo>
                <a:lnTo>
                  <a:pt x="1439622" y="0"/>
                </a:lnTo>
                <a:lnTo>
                  <a:pt x="1439622" y="1439622"/>
                </a:lnTo>
                <a:lnTo>
                  <a:pt x="0" y="143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8436" y="7652282"/>
            <a:ext cx="2089955" cy="2089955"/>
          </a:xfrm>
          <a:custGeom>
            <a:avLst/>
            <a:gdLst/>
            <a:ahLst/>
            <a:cxnLst/>
            <a:rect r="r" b="b" t="t" l="l"/>
            <a:pathLst>
              <a:path h="2089955" w="2089955">
                <a:moveTo>
                  <a:pt x="0" y="0"/>
                </a:moveTo>
                <a:lnTo>
                  <a:pt x="2089955" y="0"/>
                </a:lnTo>
                <a:lnTo>
                  <a:pt x="2089955" y="2089955"/>
                </a:lnTo>
                <a:lnTo>
                  <a:pt x="0" y="20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8590" y="4839022"/>
            <a:ext cx="1950710" cy="1950710"/>
          </a:xfrm>
          <a:custGeom>
            <a:avLst/>
            <a:gdLst/>
            <a:ahLst/>
            <a:cxnLst/>
            <a:rect r="r" b="b" t="t" l="l"/>
            <a:pathLst>
              <a:path h="1950710" w="1950710">
                <a:moveTo>
                  <a:pt x="0" y="0"/>
                </a:moveTo>
                <a:lnTo>
                  <a:pt x="1950710" y="0"/>
                </a:lnTo>
                <a:lnTo>
                  <a:pt x="1950710" y="1950710"/>
                </a:lnTo>
                <a:lnTo>
                  <a:pt x="0" y="195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0454" y="3548801"/>
            <a:ext cx="2083888" cy="2083888"/>
          </a:xfrm>
          <a:custGeom>
            <a:avLst/>
            <a:gdLst/>
            <a:ahLst/>
            <a:cxnLst/>
            <a:rect r="r" b="b" t="t" l="l"/>
            <a:pathLst>
              <a:path h="2083888" w="2083888">
                <a:moveTo>
                  <a:pt x="0" y="0"/>
                </a:moveTo>
                <a:lnTo>
                  <a:pt x="2083888" y="0"/>
                </a:lnTo>
                <a:lnTo>
                  <a:pt x="2083888" y="2083888"/>
                </a:lnTo>
                <a:lnTo>
                  <a:pt x="0" y="2083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55975"/>
            <a:ext cx="6715125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4.2.2 Labeling Systems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Etiquetas textuales: Inicio, Colegas, Restaurantes, Calculadora.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Íconos: lupa (búsqueda), usuario (colegas), mapa (calculadora), QR (agregar).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6839" y="3645207"/>
            <a:ext cx="10011161" cy="1238881"/>
          </a:xfrm>
          <a:custGeom>
            <a:avLst/>
            <a:gdLst/>
            <a:ahLst/>
            <a:cxnLst/>
            <a:rect r="r" b="b" t="t" l="l"/>
            <a:pathLst>
              <a:path h="1238881" w="10011161">
                <a:moveTo>
                  <a:pt x="0" y="0"/>
                </a:moveTo>
                <a:lnTo>
                  <a:pt x="10011161" y="0"/>
                </a:lnTo>
                <a:lnTo>
                  <a:pt x="10011161" y="1238881"/>
                </a:lnTo>
                <a:lnTo>
                  <a:pt x="0" y="1238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8200" y="4884088"/>
            <a:ext cx="9829800" cy="1204150"/>
          </a:xfrm>
          <a:custGeom>
            <a:avLst/>
            <a:gdLst/>
            <a:ahLst/>
            <a:cxnLst/>
            <a:rect r="r" b="b" t="t" l="l"/>
            <a:pathLst>
              <a:path h="1204150" w="9829800">
                <a:moveTo>
                  <a:pt x="0" y="0"/>
                </a:moveTo>
                <a:lnTo>
                  <a:pt x="9829800" y="0"/>
                </a:lnTo>
                <a:lnTo>
                  <a:pt x="9829800" y="1204151"/>
                </a:lnTo>
                <a:lnTo>
                  <a:pt x="0" y="1204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8200" y="6188317"/>
            <a:ext cx="9829800" cy="1302449"/>
          </a:xfrm>
          <a:custGeom>
            <a:avLst/>
            <a:gdLst/>
            <a:ahLst/>
            <a:cxnLst/>
            <a:rect r="r" b="b" t="t" l="l"/>
            <a:pathLst>
              <a:path h="1302449" w="9829800">
                <a:moveTo>
                  <a:pt x="0" y="0"/>
                </a:moveTo>
                <a:lnTo>
                  <a:pt x="9829800" y="0"/>
                </a:lnTo>
                <a:lnTo>
                  <a:pt x="9829800" y="1302448"/>
                </a:lnTo>
                <a:lnTo>
                  <a:pt x="0" y="130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7520" y="7595540"/>
            <a:ext cx="10011161" cy="1063686"/>
          </a:xfrm>
          <a:custGeom>
            <a:avLst/>
            <a:gdLst/>
            <a:ahLst/>
            <a:cxnLst/>
            <a:rect r="r" b="b" t="t" l="l"/>
            <a:pathLst>
              <a:path h="1063686" w="10011161">
                <a:moveTo>
                  <a:pt x="0" y="0"/>
                </a:moveTo>
                <a:lnTo>
                  <a:pt x="10011160" y="0"/>
                </a:lnTo>
                <a:lnTo>
                  <a:pt x="10011160" y="1063686"/>
                </a:lnTo>
                <a:lnTo>
                  <a:pt x="0" y="1063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58200" y="8904695"/>
            <a:ext cx="9829800" cy="1130427"/>
          </a:xfrm>
          <a:custGeom>
            <a:avLst/>
            <a:gdLst/>
            <a:ahLst/>
            <a:cxnLst/>
            <a:rect r="r" b="b" t="t" l="l"/>
            <a:pathLst>
              <a:path h="1130427" w="9829800">
                <a:moveTo>
                  <a:pt x="0" y="0"/>
                </a:moveTo>
                <a:lnTo>
                  <a:pt x="9829800" y="0"/>
                </a:lnTo>
                <a:lnTo>
                  <a:pt x="9829800" y="1130427"/>
                </a:lnTo>
                <a:lnTo>
                  <a:pt x="0" y="1130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9155" y="952500"/>
            <a:ext cx="7839045" cy="843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4.2.3 SEO &amp; Meta Tags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Title: LocalFood – Encuentra tu punto medio en Lima.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Description: app de geolocalización para reuniones justas.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Keywords: LocalFood, punto medio, restaurantes accesibles.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Author: © 2024 LocalFood.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Viewport: optimizado para dispositivos móviles.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3399" y="4465424"/>
            <a:ext cx="11301259" cy="678076"/>
          </a:xfrm>
          <a:custGeom>
            <a:avLst/>
            <a:gdLst/>
            <a:ahLst/>
            <a:cxnLst/>
            <a:rect r="r" b="b" t="t" l="l"/>
            <a:pathLst>
              <a:path h="678076" w="11301259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2818" y="6181725"/>
            <a:ext cx="6159057" cy="2786973"/>
          </a:xfrm>
          <a:custGeom>
            <a:avLst/>
            <a:gdLst/>
            <a:ahLst/>
            <a:cxnLst/>
            <a:rect r="r" b="b" t="t" l="l"/>
            <a:pathLst>
              <a:path h="2786973" w="6159057">
                <a:moveTo>
                  <a:pt x="0" y="0"/>
                </a:moveTo>
                <a:lnTo>
                  <a:pt x="6159056" y="0"/>
                </a:lnTo>
                <a:lnTo>
                  <a:pt x="6159056" y="2786973"/>
                </a:lnTo>
                <a:lnTo>
                  <a:pt x="0" y="2786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40481" y="6130059"/>
            <a:ext cx="7411041" cy="2890306"/>
          </a:xfrm>
          <a:custGeom>
            <a:avLst/>
            <a:gdLst/>
            <a:ahLst/>
            <a:cxnLst/>
            <a:rect r="r" b="b" t="t" l="l"/>
            <a:pathLst>
              <a:path h="2890306" w="7411041">
                <a:moveTo>
                  <a:pt x="0" y="0"/>
                </a:moveTo>
                <a:lnTo>
                  <a:pt x="7411040" y="0"/>
                </a:lnTo>
                <a:lnTo>
                  <a:pt x="7411040" y="2890305"/>
                </a:lnTo>
                <a:lnTo>
                  <a:pt x="0" y="2890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7484" y="-76200"/>
            <a:ext cx="18288000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4.2.5 Navigation Systems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Desktop (Landing): menú superior (Inicio, Nosotros, Marcas, Países, Contacto).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CTA fijo: botón “Encuentra tu punto medio”.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Footer: políticas, términos, redes sociales.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5948" y="2796259"/>
            <a:ext cx="8034931" cy="5955893"/>
          </a:xfrm>
          <a:custGeom>
            <a:avLst/>
            <a:gdLst/>
            <a:ahLst/>
            <a:cxnLst/>
            <a:rect r="r" b="b" t="t" l="l"/>
            <a:pathLst>
              <a:path h="5955893" w="8034931">
                <a:moveTo>
                  <a:pt x="0" y="0"/>
                </a:moveTo>
                <a:lnTo>
                  <a:pt x="8034931" y="0"/>
                </a:lnTo>
                <a:lnTo>
                  <a:pt x="8034931" y="5955892"/>
                </a:lnTo>
                <a:lnTo>
                  <a:pt x="0" y="5955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57150"/>
            <a:ext cx="10040450" cy="642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🎨 4.3 Landing Page UI Design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Introducción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Refleja equidad, frescura y eficiencia.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Guía clara hacia beneficios y uso inmediato.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4.3.1 Wireframes (Desktop)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Jerarquía de secciones → menús, CTA, bloques.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Sin detalles visuales, solo organización.</a:t>
            </a:r>
          </a:p>
          <a:p>
            <a:pPr algn="ctr">
              <a:lnSpc>
                <a:spcPts val="4658"/>
              </a:lnSpc>
              <a:spcBef>
                <a:spcPct val="0"/>
              </a:spcBef>
            </a:pPr>
          </a:p>
          <a:p>
            <a:pPr algn="ctr">
              <a:lnSpc>
                <a:spcPts val="4658"/>
              </a:lnSpc>
              <a:spcBef>
                <a:spcPct val="0"/>
              </a:spcBef>
            </a:pPr>
            <a:r>
              <a:rPr lang="en-US" sz="3327" spc="21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03376"/>
            <a:ext cx="6093671" cy="4532168"/>
          </a:xfrm>
          <a:custGeom>
            <a:avLst/>
            <a:gdLst/>
            <a:ahLst/>
            <a:cxnLst/>
            <a:rect r="r" b="b" t="t" l="l"/>
            <a:pathLst>
              <a:path h="4532168" w="6093671">
                <a:moveTo>
                  <a:pt x="0" y="0"/>
                </a:moveTo>
                <a:lnTo>
                  <a:pt x="6093671" y="0"/>
                </a:lnTo>
                <a:lnTo>
                  <a:pt x="6093671" y="4532167"/>
                </a:lnTo>
                <a:lnTo>
                  <a:pt x="0" y="453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7921" y="603376"/>
            <a:ext cx="6827697" cy="5086634"/>
          </a:xfrm>
          <a:custGeom>
            <a:avLst/>
            <a:gdLst/>
            <a:ahLst/>
            <a:cxnLst/>
            <a:rect r="r" b="b" t="t" l="l"/>
            <a:pathLst>
              <a:path h="5086634" w="6827697">
                <a:moveTo>
                  <a:pt x="0" y="0"/>
                </a:moveTo>
                <a:lnTo>
                  <a:pt x="6827697" y="0"/>
                </a:lnTo>
                <a:lnTo>
                  <a:pt x="6827697" y="5086634"/>
                </a:lnTo>
                <a:lnTo>
                  <a:pt x="0" y="5086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8361" y="5690010"/>
            <a:ext cx="5699057" cy="4238674"/>
          </a:xfrm>
          <a:custGeom>
            <a:avLst/>
            <a:gdLst/>
            <a:ahLst/>
            <a:cxnLst/>
            <a:rect r="r" b="b" t="t" l="l"/>
            <a:pathLst>
              <a:path h="4238674" w="5699057">
                <a:moveTo>
                  <a:pt x="0" y="0"/>
                </a:moveTo>
                <a:lnTo>
                  <a:pt x="5699057" y="0"/>
                </a:lnTo>
                <a:lnTo>
                  <a:pt x="5699057" y="4238673"/>
                </a:lnTo>
                <a:lnTo>
                  <a:pt x="0" y="423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640" y="6446520"/>
            <a:ext cx="3291840" cy="329184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469987" y="5957235"/>
            <a:ext cx="5583003" cy="4159337"/>
          </a:xfrm>
          <a:custGeom>
            <a:avLst/>
            <a:gdLst/>
            <a:ahLst/>
            <a:cxnLst/>
            <a:rect r="r" b="b" t="t" l="l"/>
            <a:pathLst>
              <a:path h="4159337" w="5583003">
                <a:moveTo>
                  <a:pt x="0" y="0"/>
                </a:moveTo>
                <a:lnTo>
                  <a:pt x="5583003" y="0"/>
                </a:lnTo>
                <a:lnTo>
                  <a:pt x="5583003" y="4159337"/>
                </a:lnTo>
                <a:lnTo>
                  <a:pt x="0" y="4159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12766" y="3288049"/>
            <a:ext cx="5822512" cy="4381440"/>
          </a:xfrm>
          <a:custGeom>
            <a:avLst/>
            <a:gdLst/>
            <a:ahLst/>
            <a:cxnLst/>
            <a:rect r="r" b="b" t="t" l="l"/>
            <a:pathLst>
              <a:path h="4381440" w="5822512">
                <a:moveTo>
                  <a:pt x="0" y="0"/>
                </a:moveTo>
                <a:lnTo>
                  <a:pt x="5822512" y="0"/>
                </a:lnTo>
                <a:lnTo>
                  <a:pt x="5822512" y="4381440"/>
                </a:lnTo>
                <a:lnTo>
                  <a:pt x="0" y="4381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78043" y="1628775"/>
            <a:ext cx="5353200" cy="4008208"/>
          </a:xfrm>
          <a:custGeom>
            <a:avLst/>
            <a:gdLst/>
            <a:ahLst/>
            <a:cxnLst/>
            <a:rect r="r" b="b" t="t" l="l"/>
            <a:pathLst>
              <a:path h="4008208" w="5353200">
                <a:moveTo>
                  <a:pt x="0" y="0"/>
                </a:moveTo>
                <a:lnTo>
                  <a:pt x="5353200" y="0"/>
                </a:lnTo>
                <a:lnTo>
                  <a:pt x="5353200" y="4008208"/>
                </a:lnTo>
                <a:lnTo>
                  <a:pt x="0" y="40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0757" y="546100"/>
            <a:ext cx="12097286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4.3.2 Mock-ups (Desktop)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Versiones visuales finales de la Landing Page.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069" y="689110"/>
            <a:ext cx="8034931" cy="5955893"/>
          </a:xfrm>
          <a:custGeom>
            <a:avLst/>
            <a:gdLst/>
            <a:ahLst/>
            <a:cxnLst/>
            <a:rect r="r" b="b" t="t" l="l"/>
            <a:pathLst>
              <a:path h="5955893" w="8034931">
                <a:moveTo>
                  <a:pt x="0" y="0"/>
                </a:moveTo>
                <a:lnTo>
                  <a:pt x="8034931" y="0"/>
                </a:lnTo>
                <a:lnTo>
                  <a:pt x="8034931" y="5955892"/>
                </a:lnTo>
                <a:lnTo>
                  <a:pt x="0" y="5955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118275" y="4390273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INTRODUCCIÓN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32623" y="1826192"/>
            <a:ext cx="7693619" cy="7911176"/>
          </a:xfrm>
          <a:custGeom>
            <a:avLst/>
            <a:gdLst/>
            <a:ahLst/>
            <a:cxnLst/>
            <a:rect r="r" b="b" t="t" l="l"/>
            <a:pathLst>
              <a:path h="7911176" w="7693619">
                <a:moveTo>
                  <a:pt x="0" y="0"/>
                </a:moveTo>
                <a:lnTo>
                  <a:pt x="7693619" y="0"/>
                </a:lnTo>
                <a:lnTo>
                  <a:pt x="7693619" y="7911176"/>
                </a:lnTo>
                <a:lnTo>
                  <a:pt x="0" y="7911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719" y="167839"/>
            <a:ext cx="1148506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4.4. Web Applications UX/UI Design.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6719" y="1347769"/>
            <a:ext cx="6320434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4.4.1. Web Applications Wireframes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5996" y="2575519"/>
            <a:ext cx="15776734" cy="5993989"/>
          </a:xfrm>
          <a:custGeom>
            <a:avLst/>
            <a:gdLst/>
            <a:ahLst/>
            <a:cxnLst/>
            <a:rect r="r" b="b" t="t" l="l"/>
            <a:pathLst>
              <a:path h="5993989" w="15776734">
                <a:moveTo>
                  <a:pt x="0" y="0"/>
                </a:moveTo>
                <a:lnTo>
                  <a:pt x="15776734" y="0"/>
                </a:lnTo>
                <a:lnTo>
                  <a:pt x="15776734" y="5993989"/>
                </a:lnTo>
                <a:lnTo>
                  <a:pt x="0" y="59939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03" r="0" b="-5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5296" y="1713875"/>
            <a:ext cx="7578704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Iniciar sesion / Registrarse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44708" y="3854969"/>
            <a:ext cx="17338306" cy="2774129"/>
          </a:xfrm>
          <a:custGeom>
            <a:avLst/>
            <a:gdLst/>
            <a:ahLst/>
            <a:cxnLst/>
            <a:rect r="r" b="b" t="t" l="l"/>
            <a:pathLst>
              <a:path h="2774129" w="17338306">
                <a:moveTo>
                  <a:pt x="0" y="0"/>
                </a:moveTo>
                <a:lnTo>
                  <a:pt x="17338306" y="0"/>
                </a:lnTo>
                <a:lnTo>
                  <a:pt x="17338306" y="2774129"/>
                </a:lnTo>
                <a:lnTo>
                  <a:pt x="0" y="2774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593" y="2190314"/>
            <a:ext cx="7578704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Agregar a nueva Persona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766397" y="2849235"/>
            <a:ext cx="10755755" cy="7246690"/>
          </a:xfrm>
          <a:custGeom>
            <a:avLst/>
            <a:gdLst/>
            <a:ahLst/>
            <a:cxnLst/>
            <a:rect r="r" b="b" t="t" l="l"/>
            <a:pathLst>
              <a:path h="7246690" w="10755755">
                <a:moveTo>
                  <a:pt x="0" y="0"/>
                </a:moveTo>
                <a:lnTo>
                  <a:pt x="10755755" y="0"/>
                </a:lnTo>
                <a:lnTo>
                  <a:pt x="10755755" y="7246690"/>
                </a:lnTo>
                <a:lnTo>
                  <a:pt x="0" y="7246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126" y="1952094"/>
            <a:ext cx="8693637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Cambiar Restaurante durante el calculo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7304" y="2917510"/>
            <a:ext cx="16551011" cy="5172191"/>
          </a:xfrm>
          <a:custGeom>
            <a:avLst/>
            <a:gdLst/>
            <a:ahLst/>
            <a:cxnLst/>
            <a:rect r="r" b="b" t="t" l="l"/>
            <a:pathLst>
              <a:path h="5172191" w="16551011">
                <a:moveTo>
                  <a:pt x="0" y="0"/>
                </a:moveTo>
                <a:lnTo>
                  <a:pt x="16551012" y="0"/>
                </a:lnTo>
                <a:lnTo>
                  <a:pt x="16551012" y="5172191"/>
                </a:lnTo>
                <a:lnTo>
                  <a:pt x="0" y="5172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5296" y="1713875"/>
            <a:ext cx="7578704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Iniciar sesion / Registrarse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45" y="877090"/>
            <a:ext cx="7032753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4.4.2. Web Applications Mock-ups.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6728" y="3324218"/>
            <a:ext cx="17434544" cy="2942079"/>
          </a:xfrm>
          <a:custGeom>
            <a:avLst/>
            <a:gdLst/>
            <a:ahLst/>
            <a:cxnLst/>
            <a:rect r="r" b="b" t="t" l="l"/>
            <a:pathLst>
              <a:path h="2942079" w="17434544">
                <a:moveTo>
                  <a:pt x="0" y="0"/>
                </a:moveTo>
                <a:lnTo>
                  <a:pt x="17434544" y="0"/>
                </a:lnTo>
                <a:lnTo>
                  <a:pt x="17434544" y="2942079"/>
                </a:lnTo>
                <a:lnTo>
                  <a:pt x="0" y="2942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593" y="2190314"/>
            <a:ext cx="7578704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Agregar a nueva Persona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708" y="1347769"/>
            <a:ext cx="7032753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4.4.2. Web Applications Mock-ups.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68624" y="2601416"/>
            <a:ext cx="11680895" cy="7329762"/>
          </a:xfrm>
          <a:custGeom>
            <a:avLst/>
            <a:gdLst/>
            <a:ahLst/>
            <a:cxnLst/>
            <a:rect r="r" b="b" t="t" l="l"/>
            <a:pathLst>
              <a:path h="7329762" w="11680895">
                <a:moveTo>
                  <a:pt x="0" y="0"/>
                </a:moveTo>
                <a:lnTo>
                  <a:pt x="11680895" y="0"/>
                </a:lnTo>
                <a:lnTo>
                  <a:pt x="11680895" y="7329762"/>
                </a:lnTo>
                <a:lnTo>
                  <a:pt x="0" y="7329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126" y="1952094"/>
            <a:ext cx="8693637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Cambiar Restaurante durante el calculo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126" y="993320"/>
            <a:ext cx="7032753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4.4.2. Web Applications Mock-ups.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287011" y="2723809"/>
            <a:ext cx="8085448" cy="7256689"/>
          </a:xfrm>
          <a:custGeom>
            <a:avLst/>
            <a:gdLst/>
            <a:ahLst/>
            <a:cxnLst/>
            <a:rect r="r" b="b" t="t" l="l"/>
            <a:pathLst>
              <a:path h="7256689" w="8085448">
                <a:moveTo>
                  <a:pt x="0" y="0"/>
                </a:moveTo>
                <a:lnTo>
                  <a:pt x="8085448" y="0"/>
                </a:lnTo>
                <a:lnTo>
                  <a:pt x="8085448" y="7256689"/>
                </a:lnTo>
                <a:lnTo>
                  <a:pt x="0" y="725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9565" y="245265"/>
            <a:ext cx="114850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WireFlows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126" y="1952094"/>
            <a:ext cx="9514351" cy="54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2"/>
              </a:lnSpc>
              <a:spcBef>
                <a:spcPct val="0"/>
              </a:spcBef>
            </a:pPr>
            <a:r>
              <a:rPr lang="en-US" sz="3159" spc="2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Aceptar o Denegar Calculos de otra personas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7689" y="1109549"/>
            <a:ext cx="7032753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4.4.2. Web Applications Mock-ups.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2629975"/>
            <a:ext cx="11068259" cy="5027050"/>
            <a:chOff x="0" y="0"/>
            <a:chExt cx="2915097" cy="1323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1323997"/>
            </a:xfrm>
            <a:custGeom>
              <a:avLst/>
              <a:gdLst/>
              <a:ahLst/>
              <a:cxnLst/>
              <a:rect r="r" b="b" t="t" l="l"/>
              <a:pathLst>
                <a:path h="1323997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1323997"/>
                  </a:lnTo>
                  <a:lnTo>
                    <a:pt x="0" y="132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148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53745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5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4148" y="1865387"/>
            <a:ext cx="10454432" cy="5077331"/>
          </a:xfrm>
          <a:custGeom>
            <a:avLst/>
            <a:gdLst/>
            <a:ahLst/>
            <a:cxnLst/>
            <a:rect r="r" b="b" t="t" l="l"/>
            <a:pathLst>
              <a:path h="5077331" w="10454432">
                <a:moveTo>
                  <a:pt x="0" y="0"/>
                </a:moveTo>
                <a:lnTo>
                  <a:pt x="10454432" y="0"/>
                </a:lnTo>
                <a:lnTo>
                  <a:pt x="10454432" y="5077331"/>
                </a:lnTo>
                <a:lnTo>
                  <a:pt x="0" y="507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4451" y="7506937"/>
            <a:ext cx="1045443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 evaluaron los aportes de los integrantes y se desplego la landing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94148" y="349642"/>
            <a:ext cx="104544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CAPITULO 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33416">
            <a:off x="-2752214" y="5588123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40115" y="1968213"/>
            <a:ext cx="13123973" cy="7480665"/>
          </a:xfrm>
          <a:custGeom>
            <a:avLst/>
            <a:gdLst/>
            <a:ahLst/>
            <a:cxnLst/>
            <a:rect r="r" b="b" t="t" l="l"/>
            <a:pathLst>
              <a:path h="7480665" w="13123973">
                <a:moveTo>
                  <a:pt x="0" y="0"/>
                </a:moveTo>
                <a:lnTo>
                  <a:pt x="13123974" y="0"/>
                </a:lnTo>
                <a:lnTo>
                  <a:pt x="13123974" y="7480664"/>
                </a:lnTo>
                <a:lnTo>
                  <a:pt x="0" y="748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1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23758" y="336091"/>
            <a:ext cx="7078277" cy="9375202"/>
          </a:xfrm>
          <a:custGeom>
            <a:avLst/>
            <a:gdLst/>
            <a:ahLst/>
            <a:cxnLst/>
            <a:rect r="r" b="b" t="t" l="l"/>
            <a:pathLst>
              <a:path h="9375202" w="7078277">
                <a:moveTo>
                  <a:pt x="0" y="0"/>
                </a:moveTo>
                <a:lnTo>
                  <a:pt x="7078277" y="0"/>
                </a:lnTo>
                <a:lnTo>
                  <a:pt x="7078277" y="9375202"/>
                </a:lnTo>
                <a:lnTo>
                  <a:pt x="0" y="937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715" y="581270"/>
            <a:ext cx="5700415" cy="44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5.1.2. Source Code Management.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998527" y="2042324"/>
            <a:ext cx="10059695" cy="7821413"/>
          </a:xfrm>
          <a:custGeom>
            <a:avLst/>
            <a:gdLst/>
            <a:ahLst/>
            <a:cxnLst/>
            <a:rect r="r" b="b" t="t" l="l"/>
            <a:pathLst>
              <a:path h="7821413" w="10059695">
                <a:moveTo>
                  <a:pt x="0" y="0"/>
                </a:moveTo>
                <a:lnTo>
                  <a:pt x="10059695" y="0"/>
                </a:lnTo>
                <a:lnTo>
                  <a:pt x="10059695" y="7821413"/>
                </a:lnTo>
                <a:lnTo>
                  <a:pt x="0" y="7821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719" y="167839"/>
            <a:ext cx="1148506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 Sprint 1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6719" y="1347769"/>
            <a:ext cx="7032753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5.2.1.1. Sprint Planning 1.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19095" y="2113350"/>
            <a:ext cx="14409762" cy="7727235"/>
          </a:xfrm>
          <a:custGeom>
            <a:avLst/>
            <a:gdLst/>
            <a:ahLst/>
            <a:cxnLst/>
            <a:rect r="r" b="b" t="t" l="l"/>
            <a:pathLst>
              <a:path h="7727235" w="14409762">
                <a:moveTo>
                  <a:pt x="0" y="0"/>
                </a:moveTo>
                <a:lnTo>
                  <a:pt x="14409762" y="0"/>
                </a:lnTo>
                <a:lnTo>
                  <a:pt x="14409762" y="7727235"/>
                </a:lnTo>
                <a:lnTo>
                  <a:pt x="0" y="7727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719" y="167839"/>
            <a:ext cx="1148506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 Sprint 1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6719" y="1347769"/>
            <a:ext cx="7868952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5.2.1.2. Aspect Leaders and Collaborators.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6974" y="3497638"/>
            <a:ext cx="13717609" cy="5881425"/>
          </a:xfrm>
          <a:custGeom>
            <a:avLst/>
            <a:gdLst/>
            <a:ahLst/>
            <a:cxnLst/>
            <a:rect r="r" b="b" t="t" l="l"/>
            <a:pathLst>
              <a:path h="5881425" w="13717609">
                <a:moveTo>
                  <a:pt x="0" y="0"/>
                </a:moveTo>
                <a:lnTo>
                  <a:pt x="13717609" y="0"/>
                </a:lnTo>
                <a:lnTo>
                  <a:pt x="13717609" y="5881425"/>
                </a:lnTo>
                <a:lnTo>
                  <a:pt x="0" y="588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719" y="167839"/>
            <a:ext cx="1148506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 Sprint 1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6719" y="1347769"/>
            <a:ext cx="7868952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5.2.1.3.Sprint Backlog n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427722" cy="6266297"/>
          </a:xfrm>
          <a:custGeom>
            <a:avLst/>
            <a:gdLst/>
            <a:ahLst/>
            <a:cxnLst/>
            <a:rect r="r" b="b" t="t" l="l"/>
            <a:pathLst>
              <a:path h="6266297" w="18427722">
                <a:moveTo>
                  <a:pt x="0" y="0"/>
                </a:moveTo>
                <a:lnTo>
                  <a:pt x="18427722" y="0"/>
                </a:lnTo>
                <a:lnTo>
                  <a:pt x="18427722" y="6266297"/>
                </a:lnTo>
                <a:lnTo>
                  <a:pt x="0" y="6266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269" r="0" b="-576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0238" y="3426574"/>
            <a:ext cx="6751115" cy="4343800"/>
          </a:xfrm>
          <a:custGeom>
            <a:avLst/>
            <a:gdLst/>
            <a:ahLst/>
            <a:cxnLst/>
            <a:rect r="r" b="b" t="t" l="l"/>
            <a:pathLst>
              <a:path h="4343800" w="6751115">
                <a:moveTo>
                  <a:pt x="0" y="0"/>
                </a:moveTo>
                <a:lnTo>
                  <a:pt x="6751115" y="0"/>
                </a:lnTo>
                <a:lnTo>
                  <a:pt x="6751115" y="4343799"/>
                </a:lnTo>
                <a:lnTo>
                  <a:pt x="0" y="43437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78" r="0" b="-22827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6719" y="167839"/>
            <a:ext cx="1148506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5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 Sprint 1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6719" y="1347769"/>
            <a:ext cx="7868952" cy="90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5.2.1.3.Sprint Backlog n</a:t>
            </a:r>
          </a:p>
          <a:p>
            <a:pPr algn="l" marL="0" indent="0" lvl="0">
              <a:lnSpc>
                <a:spcPts val="3688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574853" y="898089"/>
            <a:ext cx="5172851" cy="7409864"/>
          </a:xfrm>
          <a:custGeom>
            <a:avLst/>
            <a:gdLst/>
            <a:ahLst/>
            <a:cxnLst/>
            <a:rect r="r" b="b" t="t" l="l"/>
            <a:pathLst>
              <a:path h="7409864" w="5172851">
                <a:moveTo>
                  <a:pt x="0" y="0"/>
                </a:moveTo>
                <a:lnTo>
                  <a:pt x="5172851" y="0"/>
                </a:lnTo>
                <a:lnTo>
                  <a:pt x="5172851" y="7409864"/>
                </a:lnTo>
                <a:lnTo>
                  <a:pt x="0" y="7409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7452" r="0" b="-3898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78" y="1486729"/>
            <a:ext cx="15274497" cy="7503597"/>
          </a:xfrm>
          <a:custGeom>
            <a:avLst/>
            <a:gdLst/>
            <a:ahLst/>
            <a:cxnLst/>
            <a:rect r="r" b="b" t="t" l="l"/>
            <a:pathLst>
              <a:path h="7503597" w="15274497">
                <a:moveTo>
                  <a:pt x="0" y="0"/>
                </a:moveTo>
                <a:lnTo>
                  <a:pt x="15274497" y="0"/>
                </a:lnTo>
                <a:lnTo>
                  <a:pt x="15274497" y="7503596"/>
                </a:lnTo>
                <a:lnTo>
                  <a:pt x="0" y="7503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60279"/>
            <a:ext cx="13086132" cy="5528891"/>
          </a:xfrm>
          <a:custGeom>
            <a:avLst/>
            <a:gdLst/>
            <a:ahLst/>
            <a:cxnLst/>
            <a:rect r="r" b="b" t="t" l="l"/>
            <a:pathLst>
              <a:path h="5528891" w="13086132">
                <a:moveTo>
                  <a:pt x="0" y="0"/>
                </a:moveTo>
                <a:lnTo>
                  <a:pt x="13086132" y="0"/>
                </a:lnTo>
                <a:lnTo>
                  <a:pt x="13086132" y="5528891"/>
                </a:lnTo>
                <a:lnTo>
                  <a:pt x="0" y="5528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0033" y="781172"/>
            <a:ext cx="7780883" cy="44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5.2.1.5. Execution Evidence for Sprint Review.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62163"/>
            <a:ext cx="15299939" cy="6272975"/>
          </a:xfrm>
          <a:custGeom>
            <a:avLst/>
            <a:gdLst/>
            <a:ahLst/>
            <a:cxnLst/>
            <a:rect r="r" b="b" t="t" l="l"/>
            <a:pathLst>
              <a:path h="6272975" w="15299939">
                <a:moveTo>
                  <a:pt x="0" y="0"/>
                </a:moveTo>
                <a:lnTo>
                  <a:pt x="15299939" y="0"/>
                </a:lnTo>
                <a:lnTo>
                  <a:pt x="15299939" y="6272975"/>
                </a:lnTo>
                <a:lnTo>
                  <a:pt x="0" y="6272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8031" y="1596353"/>
            <a:ext cx="15138349" cy="6623028"/>
          </a:xfrm>
          <a:custGeom>
            <a:avLst/>
            <a:gdLst/>
            <a:ahLst/>
            <a:cxnLst/>
            <a:rect r="r" b="b" t="t" l="l"/>
            <a:pathLst>
              <a:path h="6623028" w="15138349">
                <a:moveTo>
                  <a:pt x="0" y="0"/>
                </a:moveTo>
                <a:lnTo>
                  <a:pt x="15138349" y="0"/>
                </a:lnTo>
                <a:lnTo>
                  <a:pt x="15138349" y="6623028"/>
                </a:lnTo>
                <a:lnTo>
                  <a:pt x="0" y="662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3438" y="3856269"/>
            <a:ext cx="12399193" cy="3347782"/>
          </a:xfrm>
          <a:custGeom>
            <a:avLst/>
            <a:gdLst/>
            <a:ahLst/>
            <a:cxnLst/>
            <a:rect r="r" b="b" t="t" l="l"/>
            <a:pathLst>
              <a:path h="3347782" w="12399193">
                <a:moveTo>
                  <a:pt x="0" y="0"/>
                </a:moveTo>
                <a:lnTo>
                  <a:pt x="12399192" y="0"/>
                </a:lnTo>
                <a:lnTo>
                  <a:pt x="12399192" y="3347782"/>
                </a:lnTo>
                <a:lnTo>
                  <a:pt x="0" y="334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1403" y="2193551"/>
            <a:ext cx="9775627" cy="44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2634" spc="17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5.2.1.7. Software Deployment Evidence for Sprint Review.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2629975"/>
            <a:ext cx="11068259" cy="5027050"/>
            <a:chOff x="0" y="0"/>
            <a:chExt cx="2915097" cy="1323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1323997"/>
            </a:xfrm>
            <a:custGeom>
              <a:avLst/>
              <a:gdLst/>
              <a:ahLst/>
              <a:cxnLst/>
              <a:rect r="r" b="b" t="t" l="l"/>
              <a:pathLst>
                <a:path h="1323997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1323997"/>
                  </a:lnTo>
                  <a:lnTo>
                    <a:pt x="0" y="132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2F4F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1485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53745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</a:t>
            </a:r>
            <a:r>
              <a:rPr lang="en-US" sz="7815" spc="508" strike="noStrike" u="non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PITULO 2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9552" y="1717462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9" y="0"/>
                </a:lnTo>
                <a:lnTo>
                  <a:pt x="11301259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7379" y="3113837"/>
            <a:ext cx="6571290" cy="17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57"/>
              </a:lnSpc>
              <a:spcBef>
                <a:spcPct val="0"/>
              </a:spcBef>
            </a:pPr>
            <a:r>
              <a:rPr lang="en-US" sz="10041" spc="652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Gracias :)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4401" y="1514685"/>
            <a:ext cx="7847984" cy="7837725"/>
          </a:xfrm>
          <a:custGeom>
            <a:avLst/>
            <a:gdLst/>
            <a:ahLst/>
            <a:cxnLst/>
            <a:rect r="r" b="b" t="t" l="l"/>
            <a:pathLst>
              <a:path h="7837725" w="7847984">
                <a:moveTo>
                  <a:pt x="0" y="0"/>
                </a:moveTo>
                <a:lnTo>
                  <a:pt x="7847984" y="0"/>
                </a:lnTo>
                <a:lnTo>
                  <a:pt x="7847984" y="7837725"/>
                </a:lnTo>
                <a:lnTo>
                  <a:pt x="0" y="783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81353" y="4279402"/>
            <a:ext cx="3400168" cy="114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4"/>
              </a:lnSpc>
              <a:spcBef>
                <a:spcPct val="0"/>
              </a:spcBef>
            </a:pPr>
            <a:r>
              <a:rPr lang="en-US" b="true" sz="329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de competidores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8132" y="2073048"/>
            <a:ext cx="10161168" cy="6827662"/>
          </a:xfrm>
          <a:custGeom>
            <a:avLst/>
            <a:gdLst/>
            <a:ahLst/>
            <a:cxnLst/>
            <a:rect r="r" b="b" t="t" l="l"/>
            <a:pathLst>
              <a:path h="6827662" w="10161168">
                <a:moveTo>
                  <a:pt x="0" y="0"/>
                </a:moveTo>
                <a:lnTo>
                  <a:pt x="10161168" y="0"/>
                </a:lnTo>
                <a:lnTo>
                  <a:pt x="10161168" y="6827662"/>
                </a:lnTo>
                <a:lnTo>
                  <a:pt x="0" y="6827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9809" y="4452594"/>
            <a:ext cx="45536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Analisis FODA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5548" y="1179957"/>
            <a:ext cx="6340223" cy="8553421"/>
          </a:xfrm>
          <a:custGeom>
            <a:avLst/>
            <a:gdLst/>
            <a:ahLst/>
            <a:cxnLst/>
            <a:rect r="r" b="b" t="t" l="l"/>
            <a:pathLst>
              <a:path h="8553421" w="6340223">
                <a:moveTo>
                  <a:pt x="0" y="0"/>
                </a:moveTo>
                <a:lnTo>
                  <a:pt x="6340223" y="0"/>
                </a:lnTo>
                <a:lnTo>
                  <a:pt x="6340223" y="8553421"/>
                </a:lnTo>
                <a:lnTo>
                  <a:pt x="0" y="855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13279" y="4581889"/>
            <a:ext cx="3030438" cy="105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Personas.</a:t>
            </a:r>
          </a:p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Comensal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3062" y="1337386"/>
            <a:ext cx="5673355" cy="7920914"/>
          </a:xfrm>
          <a:custGeom>
            <a:avLst/>
            <a:gdLst/>
            <a:ahLst/>
            <a:cxnLst/>
            <a:rect r="r" b="b" t="t" l="l"/>
            <a:pathLst>
              <a:path h="7920914" w="5673355">
                <a:moveTo>
                  <a:pt x="0" y="0"/>
                </a:moveTo>
                <a:lnTo>
                  <a:pt x="5673354" y="0"/>
                </a:lnTo>
                <a:lnTo>
                  <a:pt x="5673354" y="7920914"/>
                </a:lnTo>
                <a:lnTo>
                  <a:pt x="0" y="7920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8890"/>
            <a:ext cx="7799596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CAPITULO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74903" y="4581889"/>
            <a:ext cx="3797052" cy="105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Personas.</a:t>
            </a:r>
          </a:p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Dueños de Locales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DAGzU4RMVpU</dc:identifier>
  <dcterms:modified xsi:type="dcterms:W3CDTF">2011-08-01T06:04:30Z</dcterms:modified>
  <cp:revision>1</cp:revision>
  <dc:title>CAPITULO 4</dc:title>
</cp:coreProperties>
</file>